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66FF"/>
    <a:srgbClr val="6600FF"/>
    <a:srgbClr val="CCFFFF"/>
    <a:srgbClr val="CCFFCC"/>
    <a:srgbClr val="FFFFCC"/>
    <a:srgbClr val="CC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6" d="100"/>
          <a:sy n="96" d="100"/>
        </p:scale>
        <p:origin x="-11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63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3E751C0-FB0F-4A36-B477-144EC40C9267}" type="slidenum">
              <a:rPr lang="en-GB"/>
              <a:pPr>
                <a:defRPr/>
              </a:pPr>
              <a:t>‹#›</a:t>
            </a:fld>
            <a:endParaRPr lang="en-GB"/>
          </a:p>
        </p:txBody>
      </p:sp>
    </p:spTree>
    <p:extLst>
      <p:ext uri="{BB962C8B-B14F-4D97-AF65-F5344CB8AC3E}">
        <p14:creationId xmlns:p14="http://schemas.microsoft.com/office/powerpoint/2010/main" val="383993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3836FAC8-FE2E-4F2D-8012-98F4BC057526}" type="slidenum">
              <a:rPr lang="en-GB" altLang="en-US" smtClean="0"/>
              <a:pPr eaLnBrk="1" hangingPunct="1">
                <a:spcBef>
                  <a:spcPct val="0"/>
                </a:spcBef>
              </a:pPr>
              <a:t>1</a:t>
            </a:fld>
            <a:endParaRPr lang="en-GB" altLang="en-US" smtClean="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FC1128A8-7A00-433B-AA2E-C9BB1023ACDF}" type="slidenum">
              <a:rPr lang="en-GB" altLang="en-US" smtClean="0"/>
              <a:pPr eaLnBrk="1" hangingPunct="1">
                <a:spcBef>
                  <a:spcPct val="0"/>
                </a:spcBef>
              </a:pPr>
              <a:t>10</a:t>
            </a:fld>
            <a:endParaRPr lang="en-GB" altLang="en-US" smtClean="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EE291200-7240-4C8E-BA2D-24BF155B11E8}" type="slidenum">
              <a:rPr lang="en-GB" altLang="en-US" smtClean="0"/>
              <a:pPr eaLnBrk="1" hangingPunct="1">
                <a:spcBef>
                  <a:spcPct val="0"/>
                </a:spcBef>
              </a:pPr>
              <a:t>11</a:t>
            </a:fld>
            <a:endParaRPr lang="en-GB" altLang="en-US"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6A11BC83-9236-4C28-8305-C59471A534EE}" type="slidenum">
              <a:rPr lang="en-GB" altLang="en-US" smtClean="0"/>
              <a:pPr eaLnBrk="1" hangingPunct="1">
                <a:spcBef>
                  <a:spcPct val="0"/>
                </a:spcBef>
              </a:pPr>
              <a:t>12</a:t>
            </a:fld>
            <a:endParaRPr lang="en-GB" altLang="en-US"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388EF4FE-7814-4059-864D-01894B6C48DD}" type="slidenum">
              <a:rPr lang="en-GB" altLang="en-US" smtClean="0"/>
              <a:pPr eaLnBrk="1" hangingPunct="1">
                <a:spcBef>
                  <a:spcPct val="0"/>
                </a:spcBef>
              </a:pPr>
              <a:t>13</a:t>
            </a:fld>
            <a:endParaRPr lang="en-GB" altLang="en-US"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94D61770-D904-4C57-B20B-F723EC86A87C}" type="slidenum">
              <a:rPr lang="en-GB" altLang="en-US" smtClean="0"/>
              <a:pPr eaLnBrk="1" hangingPunct="1">
                <a:spcBef>
                  <a:spcPct val="0"/>
                </a:spcBef>
              </a:pPr>
              <a:t>14</a:t>
            </a:fld>
            <a:endParaRPr lang="en-GB" altLang="en-US"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236BAF4F-3FB4-4410-A82B-897D036DAC45}" type="slidenum">
              <a:rPr lang="en-GB" altLang="en-US" smtClean="0"/>
              <a:pPr eaLnBrk="1" hangingPunct="1">
                <a:spcBef>
                  <a:spcPct val="0"/>
                </a:spcBef>
              </a:pPr>
              <a:t>2</a:t>
            </a:fld>
            <a:endParaRPr lang="en-GB" altLang="en-US" smtClean="0"/>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3C84E03-F0B7-418D-A7CE-4C0F8E231C34}" type="slidenum">
              <a:rPr lang="en-GB" altLang="en-US" smtClean="0"/>
              <a:pPr eaLnBrk="1" hangingPunct="1">
                <a:spcBef>
                  <a:spcPct val="0"/>
                </a:spcBef>
              </a:pPr>
              <a:t>3</a:t>
            </a:fld>
            <a:endParaRPr lang="en-GB" altLang="en-US" smtClean="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37153D36-3A1C-4DFB-8332-AB84F0F6C925}" type="slidenum">
              <a:rPr lang="en-GB" altLang="en-US" smtClean="0"/>
              <a:pPr eaLnBrk="1" hangingPunct="1">
                <a:spcBef>
                  <a:spcPct val="0"/>
                </a:spcBef>
              </a:pPr>
              <a:t>4</a:t>
            </a:fld>
            <a:endParaRPr lang="en-GB" altLang="en-US" smtClean="0"/>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3CEEF5F2-A263-4EDE-80F1-7994A89910E1}" type="slidenum">
              <a:rPr lang="en-GB" altLang="en-US" smtClean="0"/>
              <a:pPr eaLnBrk="1" hangingPunct="1">
                <a:spcBef>
                  <a:spcPct val="0"/>
                </a:spcBef>
              </a:pPr>
              <a:t>5</a:t>
            </a:fld>
            <a:endParaRPr lang="en-GB" altLang="en-US"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BF694EE0-AFFE-4CE8-B585-E6A4796D284F}" type="slidenum">
              <a:rPr lang="en-GB" altLang="en-US" smtClean="0"/>
              <a:pPr eaLnBrk="1" hangingPunct="1">
                <a:spcBef>
                  <a:spcPct val="0"/>
                </a:spcBef>
              </a:pPr>
              <a:t>6</a:t>
            </a:fld>
            <a:endParaRPr lang="en-GB" altLang="en-US" smtClean="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A58E6B5E-53FA-4417-8772-AE99729595A5}" type="slidenum">
              <a:rPr lang="en-GB" altLang="en-US" smtClean="0"/>
              <a:pPr eaLnBrk="1" hangingPunct="1">
                <a:spcBef>
                  <a:spcPct val="0"/>
                </a:spcBef>
              </a:pPr>
              <a:t>7</a:t>
            </a:fld>
            <a:endParaRPr lang="en-GB" altLang="en-US" smtClean="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D3AD455D-836A-4F35-A9E5-5610DCE74E86}" type="slidenum">
              <a:rPr lang="en-GB" altLang="en-US" smtClean="0"/>
              <a:pPr eaLnBrk="1" hangingPunct="1">
                <a:spcBef>
                  <a:spcPct val="0"/>
                </a:spcBef>
              </a:pPr>
              <a:t>8</a:t>
            </a:fld>
            <a:endParaRPr lang="en-GB" altLang="en-US" smtClean="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2CE981D0-9C63-45FE-84EC-CE3D0D00D82C}" type="slidenum">
              <a:rPr lang="en-GB" altLang="en-US" smtClean="0"/>
              <a:pPr eaLnBrk="1" hangingPunct="1">
                <a:spcBef>
                  <a:spcPct val="0"/>
                </a:spcBef>
              </a:pPr>
              <a:t>9</a:t>
            </a:fld>
            <a:endParaRPr lang="en-GB" altLang="en-US" smtClean="0"/>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2CAAE6-436E-45FA-8054-9F80801E136E}" type="slidenum">
              <a:rPr lang="en-GB"/>
              <a:pPr>
                <a:defRPr/>
              </a:pPr>
              <a:t>‹#›</a:t>
            </a:fld>
            <a:endParaRPr lang="en-GB"/>
          </a:p>
        </p:txBody>
      </p:sp>
    </p:spTree>
    <p:extLst>
      <p:ext uri="{BB962C8B-B14F-4D97-AF65-F5344CB8AC3E}">
        <p14:creationId xmlns:p14="http://schemas.microsoft.com/office/powerpoint/2010/main" val="204083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C2C4A09-D64E-496E-9585-97A2612CD53C}" type="slidenum">
              <a:rPr lang="en-GB"/>
              <a:pPr>
                <a:defRPr/>
              </a:pPr>
              <a:t>‹#›</a:t>
            </a:fld>
            <a:endParaRPr lang="en-GB"/>
          </a:p>
        </p:txBody>
      </p:sp>
    </p:spTree>
    <p:extLst>
      <p:ext uri="{BB962C8B-B14F-4D97-AF65-F5344CB8AC3E}">
        <p14:creationId xmlns:p14="http://schemas.microsoft.com/office/powerpoint/2010/main" val="2237765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ACDDFC4-B87E-4122-BD76-AEC605C4C310}" type="slidenum">
              <a:rPr lang="en-GB"/>
              <a:pPr>
                <a:defRPr/>
              </a:pPr>
              <a:t>‹#›</a:t>
            </a:fld>
            <a:endParaRPr lang="en-GB"/>
          </a:p>
        </p:txBody>
      </p:sp>
    </p:spTree>
    <p:extLst>
      <p:ext uri="{BB962C8B-B14F-4D97-AF65-F5344CB8AC3E}">
        <p14:creationId xmlns:p14="http://schemas.microsoft.com/office/powerpoint/2010/main" val="21915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CB4F972-053C-4F8F-A0D4-8D9F2DFBE1B4}" type="slidenum">
              <a:rPr lang="en-GB"/>
              <a:pPr>
                <a:defRPr/>
              </a:pPr>
              <a:t>‹#›</a:t>
            </a:fld>
            <a:endParaRPr lang="en-GB"/>
          </a:p>
        </p:txBody>
      </p:sp>
    </p:spTree>
    <p:extLst>
      <p:ext uri="{BB962C8B-B14F-4D97-AF65-F5344CB8AC3E}">
        <p14:creationId xmlns:p14="http://schemas.microsoft.com/office/powerpoint/2010/main" val="3311751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8A12C5D-FADB-42F3-A500-9022F339665D}" type="slidenum">
              <a:rPr lang="en-GB"/>
              <a:pPr>
                <a:defRPr/>
              </a:pPr>
              <a:t>‹#›</a:t>
            </a:fld>
            <a:endParaRPr lang="en-GB"/>
          </a:p>
        </p:txBody>
      </p:sp>
    </p:spTree>
    <p:extLst>
      <p:ext uri="{BB962C8B-B14F-4D97-AF65-F5344CB8AC3E}">
        <p14:creationId xmlns:p14="http://schemas.microsoft.com/office/powerpoint/2010/main" val="325282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C5C6AA3-76B4-4EF2-8D5D-7100A3674C76}" type="slidenum">
              <a:rPr lang="en-GB"/>
              <a:pPr>
                <a:defRPr/>
              </a:pPr>
              <a:t>‹#›</a:t>
            </a:fld>
            <a:endParaRPr lang="en-GB"/>
          </a:p>
        </p:txBody>
      </p:sp>
    </p:spTree>
    <p:extLst>
      <p:ext uri="{BB962C8B-B14F-4D97-AF65-F5344CB8AC3E}">
        <p14:creationId xmlns:p14="http://schemas.microsoft.com/office/powerpoint/2010/main" val="334710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09AA1EF-544C-4A77-99F9-EF96F561A026}" type="slidenum">
              <a:rPr lang="en-GB"/>
              <a:pPr>
                <a:defRPr/>
              </a:pPr>
              <a:t>‹#›</a:t>
            </a:fld>
            <a:endParaRPr lang="en-GB"/>
          </a:p>
        </p:txBody>
      </p:sp>
    </p:spTree>
    <p:extLst>
      <p:ext uri="{BB962C8B-B14F-4D97-AF65-F5344CB8AC3E}">
        <p14:creationId xmlns:p14="http://schemas.microsoft.com/office/powerpoint/2010/main" val="16861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33D627A-7A08-4CCC-B695-E680FCBCDBE3}" type="slidenum">
              <a:rPr lang="en-GB"/>
              <a:pPr>
                <a:defRPr/>
              </a:pPr>
              <a:t>‹#›</a:t>
            </a:fld>
            <a:endParaRPr lang="en-GB"/>
          </a:p>
        </p:txBody>
      </p:sp>
    </p:spTree>
    <p:extLst>
      <p:ext uri="{BB962C8B-B14F-4D97-AF65-F5344CB8AC3E}">
        <p14:creationId xmlns:p14="http://schemas.microsoft.com/office/powerpoint/2010/main" val="86680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3F84487-D423-4058-B9F8-E8F6664225EC}" type="slidenum">
              <a:rPr lang="en-GB"/>
              <a:pPr>
                <a:defRPr/>
              </a:pPr>
              <a:t>‹#›</a:t>
            </a:fld>
            <a:endParaRPr lang="en-GB"/>
          </a:p>
        </p:txBody>
      </p:sp>
    </p:spTree>
    <p:extLst>
      <p:ext uri="{BB962C8B-B14F-4D97-AF65-F5344CB8AC3E}">
        <p14:creationId xmlns:p14="http://schemas.microsoft.com/office/powerpoint/2010/main" val="230796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0FA54EC-A3A1-4799-83AB-C2202F11D7BE}" type="slidenum">
              <a:rPr lang="en-GB"/>
              <a:pPr>
                <a:defRPr/>
              </a:pPr>
              <a:t>‹#›</a:t>
            </a:fld>
            <a:endParaRPr lang="en-GB"/>
          </a:p>
        </p:txBody>
      </p:sp>
    </p:spTree>
    <p:extLst>
      <p:ext uri="{BB962C8B-B14F-4D97-AF65-F5344CB8AC3E}">
        <p14:creationId xmlns:p14="http://schemas.microsoft.com/office/powerpoint/2010/main" val="175083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A63939D-54CB-4F6F-A2BE-6BA5B0D95FD2}" type="slidenum">
              <a:rPr lang="en-GB"/>
              <a:pPr>
                <a:defRPr/>
              </a:pPr>
              <a:t>‹#›</a:t>
            </a:fld>
            <a:endParaRPr lang="en-GB"/>
          </a:p>
        </p:txBody>
      </p:sp>
    </p:spTree>
    <p:extLst>
      <p:ext uri="{BB962C8B-B14F-4D97-AF65-F5344CB8AC3E}">
        <p14:creationId xmlns:p14="http://schemas.microsoft.com/office/powerpoint/2010/main" val="15435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9E1D2FE-2541-4128-946D-D72FCC2B772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jpeg"/><Relationship Id="rId7"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2051" name="Picture 6"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7"/>
          <p:cNvSpPr txBox="1">
            <a:spLocks noChangeArrowheads="1"/>
          </p:cNvSpPr>
          <p:nvPr/>
        </p:nvSpPr>
        <p:spPr bwMode="auto">
          <a:xfrm>
            <a:off x="3886200" y="609600"/>
            <a:ext cx="525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US" altLang="en-US" b="1">
                <a:solidFill>
                  <a:srgbClr val="FF9900"/>
                </a:solidFill>
                <a:latin typeface="Verdana" pitchFamily="34" charset="0"/>
              </a:rPr>
              <a:t>ETHICAL MARKETING</a:t>
            </a:r>
            <a:endParaRPr lang="en-GB" altLang="en-US" b="1">
              <a:solidFill>
                <a:srgbClr val="FF9900"/>
              </a:solidFill>
              <a:latin typeface="Verdana" pitchFamily="34" charset="0"/>
            </a:endParaRPr>
          </a:p>
        </p:txBody>
      </p:sp>
      <p:pic>
        <p:nvPicPr>
          <p:cNvPr id="2053" name="Picture 8" descr="C:\Documents and Settings\Gavin Marsich\My Documents\My Pictures\Ethical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362200"/>
            <a:ext cx="18288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9" descr="C:\Documents and Settings\Gavin Marsich\My Documents\My Pictures\Ethical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85800"/>
            <a:ext cx="15240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0" descr="C:\Documents and Settings\Gavin Marsich\My Documents\My Pictures\Ethical26.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981200"/>
            <a:ext cx="2209800"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1" descr="C:\Documents and Settings\Gavin Marsich\My Documents\My Pictures\Ethical2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3733800"/>
            <a:ext cx="2438400"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12"/>
          <p:cNvSpPr txBox="1">
            <a:spLocks noChangeArrowheads="1"/>
          </p:cNvSpPr>
          <p:nvPr/>
        </p:nvSpPr>
        <p:spPr bwMode="auto">
          <a:xfrm>
            <a:off x="4191000" y="2362200"/>
            <a:ext cx="47244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b="1">
              <a:latin typeface="Verdana" pitchFamily="34" charset="0"/>
            </a:endParaRPr>
          </a:p>
          <a:p>
            <a:pPr algn="just" eaLnBrk="1" hangingPunct="1">
              <a:spcBef>
                <a:spcPct val="50000"/>
              </a:spcBef>
              <a:buFontTx/>
              <a:buNone/>
            </a:pPr>
            <a:r>
              <a:rPr lang="en-GB" altLang="en-US" sz="1400" b="1">
                <a:latin typeface="Verdana" pitchFamily="34" charset="0"/>
              </a:rPr>
              <a:t>"Ethical Marketing is an honest and factual</a:t>
            </a:r>
            <a:r>
              <a:rPr lang="en-US" altLang="en-US" sz="1400" b="1">
                <a:latin typeface="Verdana" pitchFamily="34" charset="0"/>
              </a:rPr>
              <a:t> </a:t>
            </a:r>
            <a:r>
              <a:rPr lang="en-GB" altLang="en-US" sz="1400" b="1">
                <a:latin typeface="Verdana" pitchFamily="34" charset="0"/>
              </a:rPr>
              <a:t>representation of our services and the</a:t>
            </a:r>
            <a:r>
              <a:rPr lang="en-US" altLang="en-US" sz="1400" b="1">
                <a:latin typeface="Verdana" pitchFamily="34" charset="0"/>
              </a:rPr>
              <a:t> </a:t>
            </a:r>
            <a:r>
              <a:rPr lang="en-GB" altLang="en-US" sz="1400" b="1">
                <a:latin typeface="Verdana" pitchFamily="34" charset="0"/>
              </a:rPr>
              <a:t>business model, delivered in a framework of</a:t>
            </a:r>
            <a:r>
              <a:rPr lang="en-US" altLang="en-US" sz="1400" b="1">
                <a:latin typeface="Verdana" pitchFamily="34" charset="0"/>
              </a:rPr>
              <a:t> </a:t>
            </a:r>
            <a:r>
              <a:rPr lang="en-GB" altLang="en-US" sz="1400" b="1">
                <a:latin typeface="Verdana" pitchFamily="34" charset="0"/>
              </a:rPr>
              <a:t>cultural and social values for the consumer.“</a:t>
            </a:r>
            <a:endParaRPr lang="en-US" altLang="en-US" sz="1400" b="1">
              <a:latin typeface="Verdana" pitchFamily="34" charset="0"/>
            </a:endParaRPr>
          </a:p>
          <a:p>
            <a:pPr eaLnBrk="1" hangingPunct="1">
              <a:spcBef>
                <a:spcPct val="50000"/>
              </a:spcBef>
              <a:buFontTx/>
              <a:buNone/>
            </a:pPr>
            <a:endParaRPr lang="en-GB" altLang="en-US" sz="800" b="1">
              <a:latin typeface="Verdana" pitchFamily="34" charset="0"/>
            </a:endParaRPr>
          </a:p>
        </p:txBody>
      </p:sp>
      <p:sp>
        <p:nvSpPr>
          <p:cNvPr id="2058" name="Text Box 13"/>
          <p:cNvSpPr txBox="1">
            <a:spLocks noChangeArrowheads="1"/>
          </p:cNvSpPr>
          <p:nvPr/>
        </p:nvSpPr>
        <p:spPr bwMode="auto">
          <a:xfrm>
            <a:off x="4191000" y="4038600"/>
            <a:ext cx="4648200" cy="143192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b="1">
              <a:latin typeface="Verdana" pitchFamily="34" charset="0"/>
            </a:endParaRPr>
          </a:p>
          <a:p>
            <a:pPr algn="just" eaLnBrk="1" hangingPunct="1">
              <a:spcBef>
                <a:spcPct val="50000"/>
              </a:spcBef>
              <a:buFontTx/>
              <a:buNone/>
            </a:pPr>
            <a:r>
              <a:rPr lang="en-US" altLang="en-US" sz="1400">
                <a:latin typeface="Verdana" pitchFamily="34" charset="0"/>
              </a:rPr>
              <a:t>W</a:t>
            </a:r>
            <a:r>
              <a:rPr lang="en-GB" altLang="en-US" sz="1400">
                <a:latin typeface="Verdana" pitchFamily="34" charset="0"/>
              </a:rPr>
              <a:t>e at </a:t>
            </a:r>
            <a:r>
              <a:rPr lang="en-US" altLang="en-US" sz="1400">
                <a:latin typeface="Verdana" pitchFamily="34" charset="0"/>
              </a:rPr>
              <a:t>GAIN </a:t>
            </a:r>
            <a:r>
              <a:rPr lang="en-GB" altLang="en-US" sz="1400">
                <a:latin typeface="Verdana" pitchFamily="34" charset="0"/>
              </a:rPr>
              <a:t>believe “It’s the base</a:t>
            </a:r>
            <a:r>
              <a:rPr lang="en-US" altLang="en-US" sz="1400">
                <a:latin typeface="Verdana" pitchFamily="34" charset="0"/>
              </a:rPr>
              <a:t> f</a:t>
            </a:r>
            <a:r>
              <a:rPr lang="en-GB" altLang="en-US" sz="1400">
                <a:latin typeface="Verdana" pitchFamily="34" charset="0"/>
              </a:rPr>
              <a:t>or the stable long-term growth of a</a:t>
            </a:r>
            <a:r>
              <a:rPr lang="en-US" altLang="en-US" sz="1400">
                <a:latin typeface="Verdana" pitchFamily="34" charset="0"/>
              </a:rPr>
              <a:t> </a:t>
            </a:r>
            <a:r>
              <a:rPr lang="en-GB" altLang="en-US" sz="1400">
                <a:latin typeface="Verdana" pitchFamily="34" charset="0"/>
              </a:rPr>
              <a:t>business.” Hence each </a:t>
            </a:r>
            <a:r>
              <a:rPr lang="en-US" altLang="en-US" sz="1400">
                <a:latin typeface="Verdana" pitchFamily="34" charset="0"/>
              </a:rPr>
              <a:t>GAIN </a:t>
            </a:r>
            <a:r>
              <a:rPr lang="en-GB" altLang="en-US" sz="1400">
                <a:latin typeface="Verdana" pitchFamily="34" charset="0"/>
              </a:rPr>
              <a:t>Member has to</a:t>
            </a:r>
            <a:r>
              <a:rPr lang="en-US" altLang="en-US" sz="1400">
                <a:latin typeface="Verdana" pitchFamily="34" charset="0"/>
              </a:rPr>
              <a:t> </a:t>
            </a:r>
            <a:r>
              <a:rPr lang="en-GB" altLang="en-US" sz="1400">
                <a:latin typeface="Verdana" pitchFamily="34" charset="0"/>
              </a:rPr>
              <a:t>follow </a:t>
            </a:r>
            <a:r>
              <a:rPr lang="en-US" altLang="en-US" sz="1400">
                <a:latin typeface="Verdana" pitchFamily="34" charset="0"/>
              </a:rPr>
              <a:t>GAIN</a:t>
            </a:r>
            <a:r>
              <a:rPr lang="en-GB" altLang="en-US" sz="1400">
                <a:latin typeface="Verdana" pitchFamily="34" charset="0"/>
              </a:rPr>
              <a:t>'s</a:t>
            </a:r>
            <a:r>
              <a:rPr lang="en-US" altLang="en-US" sz="1400">
                <a:latin typeface="Verdana" pitchFamily="34" charset="0"/>
              </a:rPr>
              <a:t> C</a:t>
            </a:r>
            <a:r>
              <a:rPr lang="en-GB" altLang="en-US" sz="1400">
                <a:latin typeface="Verdana" pitchFamily="34" charset="0"/>
              </a:rPr>
              <a:t>ode of Conduct to secure a</a:t>
            </a:r>
            <a:r>
              <a:rPr lang="en-US" altLang="en-US" sz="1400">
                <a:latin typeface="Verdana" pitchFamily="34" charset="0"/>
              </a:rPr>
              <a:t> </a:t>
            </a:r>
            <a:r>
              <a:rPr lang="en-GB" altLang="en-US" sz="1400">
                <a:latin typeface="Verdana" pitchFamily="34" charset="0"/>
              </a:rPr>
              <a:t>prosperous future for you &amp; your business</a:t>
            </a:r>
            <a:r>
              <a:rPr lang="en-US" altLang="en-US" sz="1400">
                <a:latin typeface="Verdana" pitchFamily="34" charset="0"/>
              </a:rPr>
              <a:t> </a:t>
            </a:r>
            <a:r>
              <a:rPr lang="en-GB" altLang="en-US" sz="1400">
                <a:latin typeface="Verdana" pitchFamily="34" charset="0"/>
              </a:rPr>
              <a:t>associates.</a:t>
            </a:r>
            <a:endParaRPr lang="en-US" altLang="en-US" sz="1400">
              <a:latin typeface="Verdana" pitchFamily="34" charset="0"/>
            </a:endParaRPr>
          </a:p>
          <a:p>
            <a:pPr eaLnBrk="1" hangingPunct="1">
              <a:spcBef>
                <a:spcPct val="50000"/>
              </a:spcBef>
              <a:buFontTx/>
              <a:buNone/>
            </a:pPr>
            <a:endParaRPr lang="en-GB" altLang="en-US" sz="40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11267"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5"/>
          <p:cNvSpPr txBox="1">
            <a:spLocks noChangeArrowheads="1"/>
          </p:cNvSpPr>
          <p:nvPr/>
        </p:nvSpPr>
        <p:spPr bwMode="auto">
          <a:xfrm>
            <a:off x="0" y="533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GB" altLang="en-US" sz="2400" b="1">
                <a:solidFill>
                  <a:srgbClr val="FF9A00"/>
                </a:solidFill>
                <a:latin typeface="Verdana" pitchFamily="34" charset="0"/>
              </a:rPr>
              <a:t>Maintain a professional and</a:t>
            </a:r>
            <a:r>
              <a:rPr lang="en-US" altLang="en-US" sz="2400" b="1">
                <a:solidFill>
                  <a:srgbClr val="FF9A00"/>
                </a:solidFill>
                <a:latin typeface="Verdana" pitchFamily="34" charset="0"/>
              </a:rPr>
              <a:t> </a:t>
            </a:r>
            <a:r>
              <a:rPr lang="en-GB" altLang="en-US" sz="2400" b="1">
                <a:solidFill>
                  <a:srgbClr val="FF9A00"/>
                </a:solidFill>
                <a:latin typeface="Verdana" pitchFamily="34" charset="0"/>
              </a:rPr>
              <a:t>respectful attitude</a:t>
            </a:r>
          </a:p>
        </p:txBody>
      </p:sp>
      <p:sp>
        <p:nvSpPr>
          <p:cNvPr id="11269" name="Text Box 6"/>
          <p:cNvSpPr txBox="1">
            <a:spLocks noChangeArrowheads="1"/>
          </p:cNvSpPr>
          <p:nvPr/>
        </p:nvSpPr>
        <p:spPr bwMode="auto">
          <a:xfrm>
            <a:off x="5105400" y="1295400"/>
            <a:ext cx="3657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b="1" i="1">
                <a:latin typeface="Verdana" pitchFamily="34" charset="0"/>
              </a:rPr>
              <a:t>Don't let your enthusiasm for the business</a:t>
            </a:r>
            <a:r>
              <a:rPr lang="en-US" altLang="en-US" sz="1600" b="1" i="1">
                <a:latin typeface="Verdana" pitchFamily="34" charset="0"/>
              </a:rPr>
              <a:t> </a:t>
            </a:r>
            <a:r>
              <a:rPr lang="en-GB" altLang="en-US" sz="1600" b="1" i="1">
                <a:latin typeface="Verdana" pitchFamily="34" charset="0"/>
              </a:rPr>
              <a:t>corrupt your good</a:t>
            </a:r>
            <a:r>
              <a:rPr lang="en-US" altLang="en-US" sz="1600" b="1" i="1">
                <a:latin typeface="Verdana" pitchFamily="34" charset="0"/>
              </a:rPr>
              <a:t> </a:t>
            </a:r>
            <a:r>
              <a:rPr lang="en-GB" altLang="en-US" sz="1600" b="1" i="1">
                <a:latin typeface="Verdana" pitchFamily="34" charset="0"/>
              </a:rPr>
              <a:t>manners. When you</a:t>
            </a:r>
            <a:r>
              <a:rPr lang="en-US" altLang="en-US" sz="1600" b="1" i="1">
                <a:latin typeface="Verdana" pitchFamily="34" charset="0"/>
              </a:rPr>
              <a:t> </a:t>
            </a:r>
            <a:r>
              <a:rPr lang="en-GB" altLang="en-US" sz="1600" b="1" i="1">
                <a:latin typeface="Verdana" pitchFamily="34" charset="0"/>
              </a:rPr>
              <a:t>respect others they will do the same and be</a:t>
            </a:r>
            <a:r>
              <a:rPr lang="en-US" altLang="en-US" sz="1600" b="1" i="1">
                <a:latin typeface="Verdana" pitchFamily="34" charset="0"/>
              </a:rPr>
              <a:t> </a:t>
            </a:r>
            <a:r>
              <a:rPr lang="en-GB" altLang="en-US" sz="1600" b="1" i="1">
                <a:latin typeface="Verdana" pitchFamily="34" charset="0"/>
              </a:rPr>
              <a:t>loyal partners…</a:t>
            </a:r>
          </a:p>
        </p:txBody>
      </p:sp>
      <p:sp>
        <p:nvSpPr>
          <p:cNvPr id="11270" name="Text Box 7"/>
          <p:cNvSpPr txBox="1">
            <a:spLocks noChangeArrowheads="1"/>
          </p:cNvSpPr>
          <p:nvPr/>
        </p:nvSpPr>
        <p:spPr bwMode="auto">
          <a:xfrm>
            <a:off x="5105400" y="3276600"/>
            <a:ext cx="3657600" cy="243205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10. Respect of Privacy</a:t>
            </a:r>
          </a:p>
          <a:p>
            <a:pPr algn="just" eaLnBrk="1" hangingPunct="1">
              <a:spcBef>
                <a:spcPct val="50000"/>
              </a:spcBef>
              <a:buFontTx/>
              <a:buNone/>
            </a:pPr>
            <a:r>
              <a:rPr lang="en-US" altLang="en-US" sz="1600">
                <a:latin typeface="Verdana" pitchFamily="34" charset="0"/>
              </a:rPr>
              <a:t>Personal or telephone contact shall be made in a reasonable manner and during reasonable hours to avoid intrusion. Independent Business Owners shall discontinue a demonstration or sales presentation upon the request of the consumer.</a:t>
            </a:r>
          </a:p>
        </p:txBody>
      </p:sp>
      <p:pic>
        <p:nvPicPr>
          <p:cNvPr id="11271" name="Picture 10" descr="C:\Documents and Settings\Gavin Marsich\My Documents\My Pictures\Telephon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447675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12291"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5"/>
          <p:cNvSpPr txBox="1">
            <a:spLocks noChangeArrowheads="1"/>
          </p:cNvSpPr>
          <p:nvPr/>
        </p:nvSpPr>
        <p:spPr bwMode="auto">
          <a:xfrm>
            <a:off x="533400" y="5334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GB" altLang="en-US" sz="2400" b="1">
                <a:solidFill>
                  <a:srgbClr val="FF9A00"/>
                </a:solidFill>
                <a:latin typeface="Verdana" pitchFamily="34" charset="0"/>
              </a:rPr>
              <a:t>Shoulder your responsibility</a:t>
            </a:r>
          </a:p>
        </p:txBody>
      </p:sp>
      <p:sp>
        <p:nvSpPr>
          <p:cNvPr id="12293" name="Text Box 6"/>
          <p:cNvSpPr txBox="1">
            <a:spLocks noChangeArrowheads="1"/>
          </p:cNvSpPr>
          <p:nvPr/>
        </p:nvSpPr>
        <p:spPr bwMode="auto">
          <a:xfrm>
            <a:off x="533400" y="1143000"/>
            <a:ext cx="77724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b="1" i="1">
                <a:latin typeface="Verdana" pitchFamily="34" charset="0"/>
              </a:rPr>
              <a:t>…Approaching prospect</a:t>
            </a:r>
            <a:r>
              <a:rPr lang="en-US" altLang="en-US" sz="1600" b="1" i="1">
                <a:latin typeface="Verdana" pitchFamily="34" charset="0"/>
              </a:rPr>
              <a:t>s</a:t>
            </a:r>
            <a:r>
              <a:rPr lang="en-GB" altLang="en-US" sz="1600" b="1" i="1">
                <a:latin typeface="Verdana" pitchFamily="34" charset="0"/>
              </a:rPr>
              <a:t> or working wit</a:t>
            </a:r>
            <a:r>
              <a:rPr lang="en-US" altLang="en-US" sz="1600" b="1" i="1">
                <a:latin typeface="Verdana" pitchFamily="34" charset="0"/>
              </a:rPr>
              <a:t>h</a:t>
            </a:r>
            <a:r>
              <a:rPr lang="en-GB" altLang="en-US" sz="1600" b="1" i="1">
                <a:latin typeface="Verdana" pitchFamily="34" charset="0"/>
              </a:rPr>
              <a:t> new partner</a:t>
            </a:r>
            <a:r>
              <a:rPr lang="en-US" altLang="en-US" sz="1600" b="1" i="1">
                <a:latin typeface="Verdana" pitchFamily="34" charset="0"/>
              </a:rPr>
              <a:t>s</a:t>
            </a:r>
            <a:r>
              <a:rPr lang="en-GB" altLang="en-US" sz="1600" b="1" i="1">
                <a:latin typeface="Verdana" pitchFamily="34" charset="0"/>
              </a:rPr>
              <a:t> requires your full</a:t>
            </a:r>
            <a:r>
              <a:rPr lang="en-US" altLang="en-US" sz="1600" b="1" i="1">
                <a:latin typeface="Verdana" pitchFamily="34" charset="0"/>
              </a:rPr>
              <a:t> </a:t>
            </a:r>
            <a:r>
              <a:rPr lang="en-GB" altLang="en-US" sz="1600" b="1" i="1">
                <a:latin typeface="Verdana" pitchFamily="34" charset="0"/>
              </a:rPr>
              <a:t>potential and responsibility. Take care of your partners and prospects and</a:t>
            </a:r>
            <a:r>
              <a:rPr lang="en-US" altLang="en-US" sz="1600" b="1" i="1">
                <a:latin typeface="Verdana" pitchFamily="34" charset="0"/>
              </a:rPr>
              <a:t> </a:t>
            </a:r>
            <a:r>
              <a:rPr lang="en-GB" altLang="en-US" sz="1600" b="1" i="1">
                <a:latin typeface="Verdana" pitchFamily="34" charset="0"/>
              </a:rPr>
              <a:t>treat them equally and fairly. The more empathy </a:t>
            </a:r>
            <a:r>
              <a:rPr lang="en-US" altLang="en-US" sz="1600" b="1" i="1">
                <a:latin typeface="Verdana" pitchFamily="34" charset="0"/>
              </a:rPr>
              <a:t>shown</a:t>
            </a:r>
            <a:r>
              <a:rPr lang="en-GB" altLang="en-US" sz="1600" b="1" i="1">
                <a:latin typeface="Verdana" pitchFamily="34" charset="0"/>
              </a:rPr>
              <a:t>, the better you can</a:t>
            </a:r>
            <a:r>
              <a:rPr lang="en-US" altLang="en-US" sz="1600" b="1" i="1">
                <a:latin typeface="Verdana" pitchFamily="34" charset="0"/>
              </a:rPr>
              <a:t> </a:t>
            </a:r>
            <a:r>
              <a:rPr lang="en-GB" altLang="en-US" sz="1600" b="1" i="1">
                <a:latin typeface="Verdana" pitchFamily="34" charset="0"/>
              </a:rPr>
              <a:t>utilise the qualities of your business partners. This will make your partners</a:t>
            </a:r>
            <a:r>
              <a:rPr lang="en-US" altLang="en-US" sz="1600" b="1" i="1">
                <a:latin typeface="Verdana" pitchFamily="34" charset="0"/>
              </a:rPr>
              <a:t> </a:t>
            </a:r>
            <a:r>
              <a:rPr lang="en-GB" altLang="en-US" sz="1600" b="1" i="1">
                <a:latin typeface="Verdana" pitchFamily="34" charset="0"/>
              </a:rPr>
              <a:t>grow – along with your growth…</a:t>
            </a:r>
          </a:p>
        </p:txBody>
      </p:sp>
      <p:sp>
        <p:nvSpPr>
          <p:cNvPr id="12294" name="Text Box 7"/>
          <p:cNvSpPr txBox="1">
            <a:spLocks noChangeArrowheads="1"/>
          </p:cNvSpPr>
          <p:nvPr/>
        </p:nvSpPr>
        <p:spPr bwMode="auto">
          <a:xfrm>
            <a:off x="533400" y="3124200"/>
            <a:ext cx="3886200" cy="192563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11. Fairness</a:t>
            </a:r>
          </a:p>
          <a:p>
            <a:pPr algn="just" eaLnBrk="1" hangingPunct="1">
              <a:spcBef>
                <a:spcPct val="50000"/>
              </a:spcBef>
              <a:buFontTx/>
              <a:buNone/>
            </a:pPr>
            <a:r>
              <a:rPr lang="en-US" altLang="en-US" sz="1600">
                <a:latin typeface="Verdana" pitchFamily="34" charset="0"/>
              </a:rPr>
              <a:t>Independent Business Owners shall not abuse the trust of individual consumers and shall not exploit a consumer's age, illness, lack of understanding, or lack of language knowledge.</a:t>
            </a:r>
          </a:p>
        </p:txBody>
      </p:sp>
      <p:pic>
        <p:nvPicPr>
          <p:cNvPr id="12295" name="Picture 9" descr="C:\Documents and Settings\Gavin Marsich\My Documents\My Pictures\team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895600"/>
            <a:ext cx="365760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13315"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5"/>
          <p:cNvSpPr txBox="1">
            <a:spLocks noChangeArrowheads="1"/>
          </p:cNvSpPr>
          <p:nvPr/>
        </p:nvSpPr>
        <p:spPr bwMode="auto">
          <a:xfrm>
            <a:off x="457200" y="4572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GB" altLang="en-US" sz="2400" b="1">
                <a:solidFill>
                  <a:srgbClr val="FF9A00"/>
                </a:solidFill>
                <a:latin typeface="Verdana" pitchFamily="34" charset="0"/>
              </a:rPr>
              <a:t>Income and Earning</a:t>
            </a:r>
            <a:r>
              <a:rPr lang="en-US" altLang="en-US" sz="2400" b="1">
                <a:solidFill>
                  <a:srgbClr val="FF9A00"/>
                </a:solidFill>
                <a:latin typeface="Verdana" pitchFamily="34" charset="0"/>
              </a:rPr>
              <a:t>s</a:t>
            </a:r>
            <a:endParaRPr lang="en-GB" altLang="en-US" sz="2400" b="1">
              <a:solidFill>
                <a:srgbClr val="FF9A00"/>
              </a:solidFill>
              <a:latin typeface="Verdana" pitchFamily="34" charset="0"/>
            </a:endParaRPr>
          </a:p>
        </p:txBody>
      </p:sp>
      <p:sp>
        <p:nvSpPr>
          <p:cNvPr id="13317" name="Text Box 7"/>
          <p:cNvSpPr txBox="1">
            <a:spLocks noChangeArrowheads="1"/>
          </p:cNvSpPr>
          <p:nvPr/>
        </p:nvSpPr>
        <p:spPr bwMode="auto">
          <a:xfrm>
            <a:off x="533400" y="3429000"/>
            <a:ext cx="8001000" cy="21701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GAIN's business is not a 'get rich quick scheme'.</a:t>
            </a:r>
          </a:p>
          <a:p>
            <a:pPr algn="just" eaLnBrk="1" hangingPunct="1">
              <a:spcBef>
                <a:spcPct val="50000"/>
              </a:spcBef>
              <a:buFontTx/>
              <a:buNone/>
            </a:pPr>
            <a:r>
              <a:rPr lang="en-US" altLang="en-US" sz="1600">
                <a:latin typeface="Verdana" pitchFamily="34" charset="0"/>
              </a:rPr>
              <a:t>There is no guarantee, promise, representation or warranty that you will make a certain level of income. You accept the fact that earnings and income statements differ by individual, as the nature of this business and the level of earning are both strongly connected to a person's personal efforts, diligence, dedication, motivation and personal skills. Once your prospects understand this, you avoid disappointment and at the same time, you create a solid working culture within your organization.</a:t>
            </a:r>
          </a:p>
        </p:txBody>
      </p:sp>
      <p:pic>
        <p:nvPicPr>
          <p:cNvPr id="13318" name="Picture 9" descr="C:\Documents and Settings\Gavin Marsich\My Documents\My Pictures\Incom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57200"/>
            <a:ext cx="3810000"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2" descr="C:\Documents and Settings\Gavin Marsich\My Documents\My Pictures\Cas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600200"/>
            <a:ext cx="21336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4" descr="C:\Documents and Settings\Gavin Marsich\My Documents\My Pictures\Internet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1600200"/>
            <a:ext cx="1700213"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14339"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5"/>
          <p:cNvSpPr txBox="1">
            <a:spLocks noChangeArrowheads="1"/>
          </p:cNvSpPr>
          <p:nvPr/>
        </p:nvSpPr>
        <p:spPr bwMode="auto">
          <a:xfrm>
            <a:off x="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GB" altLang="en-US" sz="2400" b="1">
                <a:solidFill>
                  <a:srgbClr val="FF9A00"/>
                </a:solidFill>
                <a:latin typeface="Verdana" pitchFamily="34" charset="0"/>
              </a:rPr>
              <a:t>Enforcement of Code of Conduct</a:t>
            </a:r>
          </a:p>
        </p:txBody>
      </p:sp>
      <p:sp>
        <p:nvSpPr>
          <p:cNvPr id="14341" name="Text Box 6"/>
          <p:cNvSpPr txBox="1">
            <a:spLocks noChangeArrowheads="1"/>
          </p:cNvSpPr>
          <p:nvPr/>
        </p:nvSpPr>
        <p:spPr bwMode="auto">
          <a:xfrm>
            <a:off x="228600" y="2819400"/>
            <a:ext cx="8686800" cy="30464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a:latin typeface="Verdana" pitchFamily="34" charset="0"/>
              </a:rPr>
              <a:t>GAIN’s Code of Conduct and ethical marketing guidelines ensure fair business practices by regulating the relations and dealings between Independent Business Owners, as well as between Independent Business Owners and their prospects and/or customers. These ethical guidelines must at all times be observed, adhered to, and strictly followed. Any violation will result in due inquiry and/or disciplinary proceedings being taken against the individual(s) concerned, which can result in show cause action, suspension and/or termination of the status as an Independent Business Owner. Independent Business Owners must familiarize themselves with the actual terms of ethical marketing and the Code of Conduct on GAIN websites at www.gain2umatrix.com, www.gain2unetwork.com, www.gain-global-trader.com and are formally directed to do so. Independent Business Owners are encouraged to report any violation of the Code of Conduct to their up-line.</a:t>
            </a:r>
          </a:p>
        </p:txBody>
      </p:sp>
      <p:pic>
        <p:nvPicPr>
          <p:cNvPr id="14342" name="Picture 8" descr="C:\Documents and Settings\Gavin Marsich\My Documents\My Pictures\Ethical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066800"/>
            <a:ext cx="1752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9" descr="C:\Documents and Settings\Gavin Marsich\My Documents\My Pictures\Ethical1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066800"/>
            <a:ext cx="20129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10" descr="C:\Documents and Settings\Gavin Marsich\My Documents\My Pictures\Ethical1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1066800"/>
            <a:ext cx="13319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11" descr="C:\Documents and Settings\Gavin Marsich\My Documents\My Pictures\Ethical1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1050925"/>
            <a:ext cx="1752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12" descr="C:\Documents and Settings\Gavin Marsich\My Documents\My Pictures\Ethical1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1066800"/>
            <a:ext cx="193516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15363"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r="17500"/>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6"/>
          <p:cNvSpPr txBox="1">
            <a:spLocks noChangeArrowheads="1"/>
          </p:cNvSpPr>
          <p:nvPr/>
        </p:nvSpPr>
        <p:spPr bwMode="auto">
          <a:xfrm>
            <a:off x="0" y="2743200"/>
            <a:ext cx="5029200" cy="10779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US" altLang="en-US" sz="1600" b="1">
                <a:latin typeface="Verdana" pitchFamily="34" charset="0"/>
              </a:rPr>
              <a:t>If you have any questions regarding</a:t>
            </a:r>
          </a:p>
          <a:p>
            <a:pPr algn="ctr" eaLnBrk="1" hangingPunct="1">
              <a:spcBef>
                <a:spcPct val="50000"/>
              </a:spcBef>
              <a:buFontTx/>
              <a:buNone/>
            </a:pPr>
            <a:r>
              <a:rPr lang="en-US" altLang="en-US" sz="1600" b="1">
                <a:latin typeface="Verdana" pitchFamily="34" charset="0"/>
              </a:rPr>
              <a:t>ethical marketing, please contact</a:t>
            </a:r>
            <a:endParaRPr lang="en-US" altLang="en-US" sz="1600" b="1">
              <a:solidFill>
                <a:srgbClr val="FF6500"/>
              </a:solidFill>
              <a:latin typeface="Verdana" pitchFamily="34" charset="0"/>
            </a:endParaRPr>
          </a:p>
          <a:p>
            <a:pPr algn="ctr" eaLnBrk="1" hangingPunct="1">
              <a:spcBef>
                <a:spcPct val="50000"/>
              </a:spcBef>
              <a:buFontTx/>
              <a:buNone/>
            </a:pPr>
            <a:r>
              <a:rPr lang="en-US" altLang="en-US" sz="1600" b="1">
                <a:latin typeface="Verdana" pitchFamily="34" charset="0"/>
              </a:rPr>
              <a:t>gain2u.nz@gmail.com </a:t>
            </a:r>
          </a:p>
        </p:txBody>
      </p:sp>
      <p:pic>
        <p:nvPicPr>
          <p:cNvPr id="15365" name="Picture 13" descr="C:\Documents and Settings\Gavin Marsich\My Documents\My Pictures\Gavin Marsich\New Im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143000"/>
            <a:ext cx="303688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14"/>
          <p:cNvSpPr txBox="1">
            <a:spLocks noChangeArrowheads="1"/>
          </p:cNvSpPr>
          <p:nvPr/>
        </p:nvSpPr>
        <p:spPr bwMode="auto">
          <a:xfrm>
            <a:off x="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US" altLang="en-US" sz="2400" b="1">
                <a:solidFill>
                  <a:srgbClr val="FF9A00"/>
                </a:solidFill>
                <a:latin typeface="Verdana" pitchFamily="34" charset="0"/>
              </a:rPr>
              <a:t>Contact us Today!</a:t>
            </a:r>
            <a:endParaRPr lang="en-GB" altLang="en-US" sz="2400" b="1">
              <a:solidFill>
                <a:srgbClr val="FF9A00"/>
              </a:solidFill>
              <a:latin typeface="Verdana" pitchFamily="34" charset="0"/>
            </a:endParaRPr>
          </a:p>
        </p:txBody>
      </p:sp>
      <p:sp>
        <p:nvSpPr>
          <p:cNvPr id="15367" name="Text Box 15"/>
          <p:cNvSpPr txBox="1">
            <a:spLocks noChangeArrowheads="1"/>
          </p:cNvSpPr>
          <p:nvPr/>
        </p:nvSpPr>
        <p:spPr bwMode="auto">
          <a:xfrm>
            <a:off x="5486400" y="44958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US" altLang="en-US" sz="1800" b="1">
                <a:solidFill>
                  <a:schemeClr val="bg1"/>
                </a:solidFill>
                <a:latin typeface="Verdana" pitchFamily="34" charset="0"/>
              </a:rPr>
              <a:t>Gavin Marsich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3075"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5"/>
          <p:cNvSpPr txBox="1">
            <a:spLocks noChangeArrowheads="1"/>
          </p:cNvSpPr>
          <p:nvPr/>
        </p:nvSpPr>
        <p:spPr bwMode="auto">
          <a:xfrm>
            <a:off x="0" y="457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GB" altLang="en-US" sz="2400" b="1">
                <a:solidFill>
                  <a:srgbClr val="FF9900"/>
                </a:solidFill>
                <a:latin typeface="Verdana" pitchFamily="34" charset="0"/>
              </a:rPr>
              <a:t>Treat your prospects and business partners fairly</a:t>
            </a:r>
          </a:p>
        </p:txBody>
      </p:sp>
      <p:sp>
        <p:nvSpPr>
          <p:cNvPr id="3077" name="Text Box 10"/>
          <p:cNvSpPr txBox="1">
            <a:spLocks noChangeArrowheads="1"/>
          </p:cNvSpPr>
          <p:nvPr/>
        </p:nvSpPr>
        <p:spPr bwMode="auto">
          <a:xfrm>
            <a:off x="0" y="1219200"/>
            <a:ext cx="89154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r" eaLnBrk="1" hangingPunct="1">
              <a:spcBef>
                <a:spcPct val="50000"/>
              </a:spcBef>
              <a:buFontTx/>
              <a:buNone/>
            </a:pPr>
            <a:r>
              <a:rPr lang="en-US" altLang="en-US" sz="1600" b="1">
                <a:latin typeface="Verdana" pitchFamily="34" charset="0"/>
              </a:rPr>
              <a:t>…It is important to treat your prospects fairly at all times –</a:t>
            </a:r>
          </a:p>
          <a:p>
            <a:pPr algn="r" eaLnBrk="1" hangingPunct="1">
              <a:spcBef>
                <a:spcPct val="50000"/>
              </a:spcBef>
              <a:buFontTx/>
              <a:buNone/>
            </a:pPr>
            <a:r>
              <a:rPr lang="en-US" altLang="en-US" sz="1600" b="1">
                <a:latin typeface="Verdana" pitchFamily="34" charset="0"/>
              </a:rPr>
              <a:t> what goes around comes around...</a:t>
            </a:r>
            <a:endParaRPr lang="en-GB" altLang="en-US" sz="1600" b="1">
              <a:latin typeface="Verdana" pitchFamily="34" charset="0"/>
            </a:endParaRPr>
          </a:p>
        </p:txBody>
      </p:sp>
      <p:sp>
        <p:nvSpPr>
          <p:cNvPr id="3078" name="Text Box 11"/>
          <p:cNvSpPr txBox="1">
            <a:spLocks noChangeArrowheads="1"/>
          </p:cNvSpPr>
          <p:nvPr/>
        </p:nvSpPr>
        <p:spPr bwMode="auto">
          <a:xfrm>
            <a:off x="4267200" y="2286000"/>
            <a:ext cx="4648200" cy="32623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b="1">
              <a:solidFill>
                <a:schemeClr val="bg1"/>
              </a:solidFill>
              <a:latin typeface="Verdana" pitchFamily="34" charset="0"/>
            </a:endParaRPr>
          </a:p>
          <a:p>
            <a:pPr eaLnBrk="1" hangingPunct="1">
              <a:spcBef>
                <a:spcPct val="50000"/>
              </a:spcBef>
              <a:buFontTx/>
              <a:buNone/>
            </a:pPr>
            <a:r>
              <a:rPr lang="en-US" altLang="en-US" sz="1400" b="1">
                <a:latin typeface="Verdana" pitchFamily="34" charset="0"/>
              </a:rPr>
              <a:t>1. Prohibited Practices</a:t>
            </a:r>
          </a:p>
          <a:p>
            <a:pPr algn="just" eaLnBrk="1" hangingPunct="1">
              <a:spcBef>
                <a:spcPct val="50000"/>
              </a:spcBef>
              <a:buFontTx/>
              <a:buNone/>
            </a:pPr>
            <a:r>
              <a:rPr lang="en-US" altLang="en-US" sz="1400">
                <a:latin typeface="Verdana" pitchFamily="34" charset="0"/>
              </a:rPr>
              <a:t>Independent Business Owners shall not use false, misleading, deceptive or unfair sales practices. </a:t>
            </a:r>
          </a:p>
          <a:p>
            <a:pPr algn="just" eaLnBrk="1" hangingPunct="1">
              <a:spcBef>
                <a:spcPct val="50000"/>
              </a:spcBef>
              <a:buFontTx/>
              <a:buNone/>
            </a:pPr>
            <a:r>
              <a:rPr lang="en-US" altLang="en-US" sz="1400">
                <a:latin typeface="Verdana" pitchFamily="34" charset="0"/>
              </a:rPr>
              <a:t>Independent Business Owners shall take all necessary and reasonable steps to ensure they and their down-lines do not knowingly make, cause or permit others to make any false or misleading representation relating to the business, company or products on offer.</a:t>
            </a:r>
          </a:p>
          <a:p>
            <a:pPr algn="just" eaLnBrk="1" hangingPunct="1">
              <a:spcBef>
                <a:spcPct val="50000"/>
              </a:spcBef>
              <a:buFontTx/>
              <a:buNone/>
            </a:pPr>
            <a:r>
              <a:rPr lang="en-US" altLang="en-US" sz="1400">
                <a:latin typeface="Verdana" pitchFamily="34" charset="0"/>
              </a:rPr>
              <a:t>No omissions of material particulars relating to the business, company or products on offer shall be made or engaged in, knowingly or otherwise.</a:t>
            </a:r>
          </a:p>
          <a:p>
            <a:pPr eaLnBrk="1" hangingPunct="1">
              <a:spcBef>
                <a:spcPct val="50000"/>
              </a:spcBef>
              <a:buFontTx/>
              <a:buNone/>
            </a:pPr>
            <a:endParaRPr lang="en-US" altLang="en-US" sz="400">
              <a:latin typeface="Verdana" pitchFamily="34" charset="0"/>
            </a:endParaRPr>
          </a:p>
        </p:txBody>
      </p:sp>
      <p:pic>
        <p:nvPicPr>
          <p:cNvPr id="3079" name="Picture 13" descr="C:\Documents and Settings\Gavin Marsich\My Documents\My Pictures\Ethical4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0"/>
            <a:ext cx="41910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4099"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5"/>
          <p:cNvSpPr txBox="1">
            <a:spLocks noChangeArrowheads="1"/>
          </p:cNvSpPr>
          <p:nvPr/>
        </p:nvSpPr>
        <p:spPr bwMode="auto">
          <a:xfrm>
            <a:off x="2438400" y="2286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GB" altLang="en-US" sz="2400" b="1">
                <a:solidFill>
                  <a:srgbClr val="FF9A00"/>
                </a:solidFill>
                <a:latin typeface="Verdana" pitchFamily="34" charset="0"/>
              </a:rPr>
              <a:t>Speak the truth about your company</a:t>
            </a:r>
          </a:p>
        </p:txBody>
      </p:sp>
      <p:sp>
        <p:nvSpPr>
          <p:cNvPr id="4101" name="Text Box 6"/>
          <p:cNvSpPr txBox="1">
            <a:spLocks noChangeArrowheads="1"/>
          </p:cNvSpPr>
          <p:nvPr/>
        </p:nvSpPr>
        <p:spPr bwMode="auto">
          <a:xfrm>
            <a:off x="2971800" y="1066800"/>
            <a:ext cx="5486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i="1">
                <a:latin typeface="Verdana" pitchFamily="34" charset="0"/>
              </a:rPr>
              <a:t>…It is important to present your company the way it is, not more and not less – since you will have trouble dealing with the questions that arise from overstatements…</a:t>
            </a:r>
            <a:endParaRPr lang="en-GB" altLang="en-US" sz="1600" b="1" i="1">
              <a:latin typeface="Verdana" pitchFamily="34" charset="0"/>
            </a:endParaRPr>
          </a:p>
        </p:txBody>
      </p:sp>
      <p:sp>
        <p:nvSpPr>
          <p:cNvPr id="4102" name="Text Box 7"/>
          <p:cNvSpPr txBox="1">
            <a:spLocks noChangeArrowheads="1"/>
          </p:cNvSpPr>
          <p:nvPr/>
        </p:nvSpPr>
        <p:spPr bwMode="auto">
          <a:xfrm>
            <a:off x="457200" y="2514600"/>
            <a:ext cx="8153400" cy="33924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US" altLang="en-US" sz="1600" b="1">
                <a:latin typeface="Verdana" pitchFamily="34" charset="0"/>
              </a:rPr>
              <a:t>2. Explanation and Demonstration</a:t>
            </a:r>
          </a:p>
          <a:p>
            <a:pPr algn="just" eaLnBrk="1" hangingPunct="1">
              <a:spcBef>
                <a:spcPct val="50000"/>
              </a:spcBef>
              <a:buFontTx/>
              <a:buNone/>
            </a:pPr>
            <a:r>
              <a:rPr lang="en-US" altLang="en-US" sz="1600">
                <a:latin typeface="Verdana" pitchFamily="34" charset="0"/>
              </a:rPr>
              <a:t>Opportunity presentations and demonstrations shall be accurate and complete, in particular with regard to product description and benefits. Independent Business Owners shall not provide any misleading monetary claims and benefits in any of their promotional materials in any form whatsoever. All promotional and advertising materials must be strictly compliant with the company's policy and its official approved materials must never be changed.</a:t>
            </a:r>
          </a:p>
          <a:p>
            <a:pPr algn="just" eaLnBrk="1" hangingPunct="1">
              <a:spcBef>
                <a:spcPct val="50000"/>
              </a:spcBef>
              <a:buFontTx/>
              <a:buNone/>
            </a:pPr>
            <a:r>
              <a:rPr lang="en-US" altLang="en-US" sz="1600" b="1">
                <a:latin typeface="Verdana" pitchFamily="34" charset="0"/>
              </a:rPr>
              <a:t>3. Verbal Promises</a:t>
            </a:r>
          </a:p>
          <a:p>
            <a:pPr algn="just" eaLnBrk="1" hangingPunct="1">
              <a:spcBef>
                <a:spcPct val="50000"/>
              </a:spcBef>
              <a:buFontTx/>
              <a:buNone/>
            </a:pPr>
            <a:r>
              <a:rPr lang="en-US" altLang="en-US" sz="1600">
                <a:latin typeface="Verdana" pitchFamily="34" charset="0"/>
              </a:rPr>
              <a:t>Independent Distributors shall not make verbal or other representations concerning the product and compensation plan, except in compliance with No.2 above.</a:t>
            </a:r>
          </a:p>
        </p:txBody>
      </p:sp>
      <p:pic>
        <p:nvPicPr>
          <p:cNvPr id="4103" name="Picture 10" descr="C:\Documents and Settings\Gavin Marsich\My Documents\My Pictures\presenter.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1752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5123"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5"/>
          <p:cNvSpPr txBox="1">
            <a:spLocks noChangeArrowheads="1"/>
          </p:cNvSpPr>
          <p:nvPr/>
        </p:nvSpPr>
        <p:spPr bwMode="auto">
          <a:xfrm>
            <a:off x="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GB" altLang="en-US" sz="2400" b="1">
                <a:solidFill>
                  <a:srgbClr val="FF9A00"/>
                </a:solidFill>
                <a:latin typeface="Verdana" pitchFamily="34" charset="0"/>
              </a:rPr>
              <a:t>Be available for your customers and partners</a:t>
            </a:r>
          </a:p>
        </p:txBody>
      </p:sp>
      <p:sp>
        <p:nvSpPr>
          <p:cNvPr id="5125" name="Text Box 6"/>
          <p:cNvSpPr txBox="1">
            <a:spLocks noChangeArrowheads="1"/>
          </p:cNvSpPr>
          <p:nvPr/>
        </p:nvSpPr>
        <p:spPr bwMode="auto">
          <a:xfrm>
            <a:off x="533400" y="1066800"/>
            <a:ext cx="79248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b="1" i="1">
                <a:latin typeface="Verdana" pitchFamily="34" charset="0"/>
              </a:rPr>
              <a:t>Our business is a people</a:t>
            </a:r>
            <a:r>
              <a:rPr lang="en-US" altLang="en-US" sz="1600" b="1" i="1">
                <a:latin typeface="Verdana" pitchFamily="34" charset="0"/>
              </a:rPr>
              <a:t>’s</a:t>
            </a:r>
            <a:r>
              <a:rPr lang="en-GB" altLang="en-US" sz="1600" b="1" i="1">
                <a:latin typeface="Verdana" pitchFamily="34" charset="0"/>
              </a:rPr>
              <a:t> business based on communication</a:t>
            </a:r>
            <a:r>
              <a:rPr lang="en-US" altLang="en-US" sz="1600" b="1" i="1">
                <a:latin typeface="Verdana" pitchFamily="34" charset="0"/>
              </a:rPr>
              <a:t>.</a:t>
            </a:r>
            <a:r>
              <a:rPr lang="en-GB" altLang="en-US" sz="1600" b="1" i="1">
                <a:latin typeface="Verdana" pitchFamily="34" charset="0"/>
              </a:rPr>
              <a:t> Be</a:t>
            </a:r>
            <a:r>
              <a:rPr lang="en-US" altLang="en-US" sz="1600" b="1" i="1">
                <a:latin typeface="Verdana" pitchFamily="34" charset="0"/>
              </a:rPr>
              <a:t> </a:t>
            </a:r>
            <a:r>
              <a:rPr lang="en-GB" altLang="en-US" sz="1600" b="1" i="1">
                <a:latin typeface="Verdana" pitchFamily="34" charset="0"/>
              </a:rPr>
              <a:t>available and open to the questions of your customers and partners</a:t>
            </a:r>
            <a:r>
              <a:rPr lang="en-US" altLang="en-US" sz="1600" b="1" i="1">
                <a:latin typeface="Verdana" pitchFamily="34" charset="0"/>
              </a:rPr>
              <a:t> </a:t>
            </a:r>
            <a:r>
              <a:rPr lang="en-GB" altLang="en-US" sz="1600" b="1" i="1">
                <a:latin typeface="Verdana" pitchFamily="34" charset="0"/>
              </a:rPr>
              <a:t>and answer them correctly and honestly – if you do so they will</a:t>
            </a:r>
            <a:r>
              <a:rPr lang="en-US" altLang="en-US" sz="1600" b="1" i="1">
                <a:latin typeface="Verdana" pitchFamily="34" charset="0"/>
              </a:rPr>
              <a:t> </a:t>
            </a:r>
            <a:r>
              <a:rPr lang="en-GB" altLang="en-US" sz="1600" b="1" i="1">
                <a:latin typeface="Verdana" pitchFamily="34" charset="0"/>
              </a:rPr>
              <a:t>take you as an example and automatically grow your business in a</a:t>
            </a:r>
            <a:r>
              <a:rPr lang="en-US" altLang="en-US" sz="1600" b="1" i="1">
                <a:latin typeface="Verdana" pitchFamily="34" charset="0"/>
              </a:rPr>
              <a:t> </a:t>
            </a:r>
            <a:r>
              <a:rPr lang="en-GB" altLang="en-US" sz="1600" b="1" i="1">
                <a:latin typeface="Verdana" pitchFamily="34" charset="0"/>
              </a:rPr>
              <a:t>fruitful manner…</a:t>
            </a:r>
          </a:p>
        </p:txBody>
      </p:sp>
      <p:sp>
        <p:nvSpPr>
          <p:cNvPr id="5126" name="Text Box 7"/>
          <p:cNvSpPr txBox="1">
            <a:spLocks noChangeArrowheads="1"/>
          </p:cNvSpPr>
          <p:nvPr/>
        </p:nvSpPr>
        <p:spPr bwMode="auto">
          <a:xfrm>
            <a:off x="609600" y="3276600"/>
            <a:ext cx="5791200" cy="14462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4. Answers to Questions</a:t>
            </a:r>
          </a:p>
          <a:p>
            <a:pPr algn="just" eaLnBrk="1" hangingPunct="1">
              <a:spcBef>
                <a:spcPct val="50000"/>
              </a:spcBef>
              <a:buFontTx/>
              <a:buNone/>
            </a:pPr>
            <a:r>
              <a:rPr lang="en-US" altLang="en-US" sz="1600">
                <a:latin typeface="Verdana" pitchFamily="34" charset="0"/>
              </a:rPr>
              <a:t>Independent Business Owners shall not give any misleading answers to questions from customers and prospects. Frequently asked questions can be found on the GAIN website’s to assist with the before.</a:t>
            </a:r>
          </a:p>
        </p:txBody>
      </p:sp>
      <p:pic>
        <p:nvPicPr>
          <p:cNvPr id="5127" name="Picture 9" descr="C:\Documents and Settings\Gavin Marsich\My Documents\My Pictures\Ethical3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438400"/>
            <a:ext cx="2092325"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6147"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5"/>
          <p:cNvSpPr txBox="1">
            <a:spLocks noChangeArrowheads="1"/>
          </p:cNvSpPr>
          <p:nvPr/>
        </p:nvSpPr>
        <p:spPr bwMode="auto">
          <a:xfrm>
            <a:off x="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GB" altLang="en-US" sz="2400" b="1">
                <a:solidFill>
                  <a:srgbClr val="FF9A00"/>
                </a:solidFill>
                <a:latin typeface="Verdana" pitchFamily="34" charset="0"/>
              </a:rPr>
              <a:t>Conduct proper marketing</a:t>
            </a:r>
          </a:p>
        </p:txBody>
      </p:sp>
      <p:sp>
        <p:nvSpPr>
          <p:cNvPr id="6149" name="Text Box 6"/>
          <p:cNvSpPr txBox="1">
            <a:spLocks noChangeArrowheads="1"/>
          </p:cNvSpPr>
          <p:nvPr/>
        </p:nvSpPr>
        <p:spPr bwMode="auto">
          <a:xfrm>
            <a:off x="533400" y="1066800"/>
            <a:ext cx="7924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b="1" i="1">
                <a:latin typeface="Verdana" pitchFamily="34" charset="0"/>
              </a:rPr>
              <a:t>…You are proud of our business and its products. You believe in their</a:t>
            </a:r>
            <a:r>
              <a:rPr lang="en-US" altLang="en-US" sz="1600" b="1" i="1">
                <a:latin typeface="Verdana" pitchFamily="34" charset="0"/>
              </a:rPr>
              <a:t> </a:t>
            </a:r>
            <a:r>
              <a:rPr lang="en-GB" altLang="en-US" sz="1600" b="1" i="1">
                <a:latin typeface="Verdana" pitchFamily="34" charset="0"/>
              </a:rPr>
              <a:t>value and quality. Present </a:t>
            </a:r>
            <a:r>
              <a:rPr lang="en-US" altLang="en-US" sz="1600" b="1" i="1">
                <a:latin typeface="Verdana" pitchFamily="34" charset="0"/>
              </a:rPr>
              <a:t>GAIN </a:t>
            </a:r>
            <a:r>
              <a:rPr lang="en-GB" altLang="en-US" sz="1600" b="1" i="1">
                <a:latin typeface="Verdana" pitchFamily="34" charset="0"/>
              </a:rPr>
              <a:t>professionally…</a:t>
            </a:r>
          </a:p>
        </p:txBody>
      </p:sp>
      <p:sp>
        <p:nvSpPr>
          <p:cNvPr id="6150" name="Text Box 7"/>
          <p:cNvSpPr txBox="1">
            <a:spLocks noChangeArrowheads="1"/>
          </p:cNvSpPr>
          <p:nvPr/>
        </p:nvSpPr>
        <p:spPr bwMode="auto">
          <a:xfrm>
            <a:off x="5257800" y="2057400"/>
            <a:ext cx="3352800" cy="329247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5. Literature</a:t>
            </a:r>
          </a:p>
          <a:p>
            <a:pPr algn="just" eaLnBrk="1" hangingPunct="1">
              <a:spcBef>
                <a:spcPct val="50000"/>
              </a:spcBef>
              <a:buFontTx/>
              <a:buNone/>
            </a:pPr>
            <a:r>
              <a:rPr lang="en-US" altLang="en-US" sz="1600">
                <a:latin typeface="Verdana" pitchFamily="34" charset="0"/>
              </a:rPr>
              <a:t>All promotional literature and advertisements shall contain name, address, Independent Business Owners title, phone number, and identification Number.</a:t>
            </a:r>
          </a:p>
          <a:p>
            <a:pPr algn="just" eaLnBrk="1" hangingPunct="1">
              <a:spcBef>
                <a:spcPct val="50000"/>
              </a:spcBef>
              <a:buFontTx/>
              <a:buNone/>
            </a:pPr>
            <a:r>
              <a:rPr lang="en-US" altLang="en-US" sz="1600">
                <a:latin typeface="Verdana" pitchFamily="34" charset="0"/>
              </a:rPr>
              <a:t>Promotional literature and advertisements shall not contain any description, claims or illustrations that are deceptive or misleading.</a:t>
            </a:r>
          </a:p>
        </p:txBody>
      </p:sp>
      <p:pic>
        <p:nvPicPr>
          <p:cNvPr id="6151" name="Picture 10" descr="C:\Documents and Settings\Gavin Marsich\My Documents\My Pictures\Market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057400"/>
            <a:ext cx="4343400"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7171"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5"/>
          <p:cNvSpPr txBox="1">
            <a:spLocks noChangeArrowheads="1"/>
          </p:cNvSpPr>
          <p:nvPr/>
        </p:nvSpPr>
        <p:spPr bwMode="auto">
          <a:xfrm>
            <a:off x="533400" y="2286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GB" altLang="en-US" sz="2400" b="1">
                <a:solidFill>
                  <a:srgbClr val="FF9A00"/>
                </a:solidFill>
                <a:latin typeface="Verdana" pitchFamily="34" charset="0"/>
              </a:rPr>
              <a:t>Speak your heart</a:t>
            </a:r>
          </a:p>
        </p:txBody>
      </p:sp>
      <p:sp>
        <p:nvSpPr>
          <p:cNvPr id="7173" name="Text Box 6"/>
          <p:cNvSpPr txBox="1">
            <a:spLocks noChangeArrowheads="1"/>
          </p:cNvSpPr>
          <p:nvPr/>
        </p:nvSpPr>
        <p:spPr bwMode="auto">
          <a:xfrm>
            <a:off x="533400" y="1066800"/>
            <a:ext cx="7924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b="1" i="1">
                <a:latin typeface="Verdana" pitchFamily="34" charset="0"/>
              </a:rPr>
              <a:t>…Honesty reaches out to others more effectively. Stay with the correct facts</a:t>
            </a:r>
            <a:r>
              <a:rPr lang="en-US" altLang="en-US" sz="1600" b="1" i="1">
                <a:latin typeface="Verdana" pitchFamily="34" charset="0"/>
              </a:rPr>
              <a:t> </a:t>
            </a:r>
            <a:r>
              <a:rPr lang="en-GB" altLang="en-US" sz="1600" b="1" i="1">
                <a:latin typeface="Verdana" pitchFamily="34" charset="0"/>
              </a:rPr>
              <a:t>when you use testimonials about the business and the products. Make sure that</a:t>
            </a:r>
            <a:r>
              <a:rPr lang="en-US" altLang="en-US" sz="1600" b="1" i="1">
                <a:latin typeface="Verdana" pitchFamily="34" charset="0"/>
              </a:rPr>
              <a:t> </a:t>
            </a:r>
            <a:r>
              <a:rPr lang="en-GB" altLang="en-US" sz="1600" b="1" i="1">
                <a:latin typeface="Verdana" pitchFamily="34" charset="0"/>
              </a:rPr>
              <a:t>every statement is reflecting reality – in doing so your business will flourish…</a:t>
            </a:r>
            <a:endParaRPr lang="en-GB" altLang="en-US" sz="1600">
              <a:solidFill>
                <a:srgbClr val="FFFFFF"/>
              </a:solidFill>
              <a:latin typeface="ArialMT" charset="0"/>
            </a:endParaRPr>
          </a:p>
        </p:txBody>
      </p:sp>
      <p:sp>
        <p:nvSpPr>
          <p:cNvPr id="7174" name="Text Box 7"/>
          <p:cNvSpPr txBox="1">
            <a:spLocks noChangeArrowheads="1"/>
          </p:cNvSpPr>
          <p:nvPr/>
        </p:nvSpPr>
        <p:spPr bwMode="auto">
          <a:xfrm>
            <a:off x="457200" y="2895600"/>
            <a:ext cx="4724400" cy="168116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6. Testimonials</a:t>
            </a:r>
          </a:p>
          <a:p>
            <a:pPr algn="just" eaLnBrk="1" hangingPunct="1">
              <a:spcBef>
                <a:spcPct val="50000"/>
              </a:spcBef>
              <a:buFontTx/>
              <a:buNone/>
            </a:pPr>
            <a:r>
              <a:rPr lang="en-US" altLang="en-US" sz="1600">
                <a:latin typeface="Verdana" pitchFamily="34" charset="0"/>
              </a:rPr>
              <a:t>Independent Business Owners shall not refer to any testimonial or endorsement that is not authorized, not true, or otherwise no longer applicable, or used in any way likely to mislead the customer.</a:t>
            </a:r>
          </a:p>
        </p:txBody>
      </p:sp>
      <p:pic>
        <p:nvPicPr>
          <p:cNvPr id="7175" name="Picture 9" descr="C:\Documents and Settings\Gavin Marsich\My Documents\My Pictures\Ethical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511425"/>
            <a:ext cx="333692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8195"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5"/>
          <p:cNvSpPr txBox="1">
            <a:spLocks noChangeArrowheads="1"/>
          </p:cNvSpPr>
          <p:nvPr/>
        </p:nvSpPr>
        <p:spPr bwMode="auto">
          <a:xfrm>
            <a:off x="533400" y="2286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GB" altLang="en-US" sz="2400" b="1">
                <a:solidFill>
                  <a:srgbClr val="FF9A00"/>
                </a:solidFill>
                <a:latin typeface="Verdana" pitchFamily="34" charset="0"/>
              </a:rPr>
              <a:t>No place for </a:t>
            </a:r>
            <a:r>
              <a:rPr lang="en-US" altLang="en-US" sz="2400" b="1">
                <a:solidFill>
                  <a:srgbClr val="FF9A00"/>
                </a:solidFill>
                <a:latin typeface="Verdana" pitchFamily="34" charset="0"/>
              </a:rPr>
              <a:t>‘</a:t>
            </a:r>
            <a:r>
              <a:rPr lang="en-GB" altLang="en-US" sz="2400" b="1">
                <a:solidFill>
                  <a:srgbClr val="FF9A00"/>
                </a:solidFill>
                <a:latin typeface="Verdana" pitchFamily="34" charset="0"/>
              </a:rPr>
              <a:t>soldiers of fortune</a:t>
            </a:r>
            <a:r>
              <a:rPr lang="en-US" altLang="en-US" sz="2400" b="1">
                <a:solidFill>
                  <a:srgbClr val="FF9A00"/>
                </a:solidFill>
                <a:latin typeface="Verdana" pitchFamily="34" charset="0"/>
              </a:rPr>
              <a:t>’</a:t>
            </a:r>
            <a:endParaRPr lang="en-GB" altLang="en-US" sz="2400" b="1">
              <a:solidFill>
                <a:srgbClr val="FF9A00"/>
              </a:solidFill>
              <a:latin typeface="Verdana" pitchFamily="34" charset="0"/>
            </a:endParaRPr>
          </a:p>
        </p:txBody>
      </p:sp>
      <p:sp>
        <p:nvSpPr>
          <p:cNvPr id="8197" name="Text Box 6"/>
          <p:cNvSpPr txBox="1">
            <a:spLocks noChangeArrowheads="1"/>
          </p:cNvSpPr>
          <p:nvPr/>
        </p:nvSpPr>
        <p:spPr bwMode="auto">
          <a:xfrm>
            <a:off x="533400" y="10668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b="1" i="1">
                <a:latin typeface="Verdana" pitchFamily="34" charset="0"/>
              </a:rPr>
              <a:t>…Some business people are lucky but that is not the case for the majority.</a:t>
            </a:r>
            <a:r>
              <a:rPr lang="en-US" altLang="en-US" sz="1600" b="1" i="1">
                <a:latin typeface="Verdana" pitchFamily="34" charset="0"/>
              </a:rPr>
              <a:t> </a:t>
            </a:r>
            <a:r>
              <a:rPr lang="en-GB" altLang="en-US" sz="1600" b="1" i="1">
                <a:latin typeface="Verdana" pitchFamily="34" charset="0"/>
              </a:rPr>
              <a:t>Nobody should start off in our business with an expectation that they don’t</a:t>
            </a:r>
            <a:r>
              <a:rPr lang="en-US" altLang="en-US" sz="1600" b="1" i="1">
                <a:latin typeface="Verdana" pitchFamily="34" charset="0"/>
              </a:rPr>
              <a:t> </a:t>
            </a:r>
            <a:r>
              <a:rPr lang="en-GB" altLang="en-US" sz="1600" b="1" i="1">
                <a:latin typeface="Verdana" pitchFamily="34" charset="0"/>
              </a:rPr>
              <a:t>need to do anything to gain wealth.</a:t>
            </a:r>
          </a:p>
        </p:txBody>
      </p:sp>
      <p:sp>
        <p:nvSpPr>
          <p:cNvPr id="8198" name="Text Box 7"/>
          <p:cNvSpPr txBox="1">
            <a:spLocks noChangeArrowheads="1"/>
          </p:cNvSpPr>
          <p:nvPr/>
        </p:nvSpPr>
        <p:spPr bwMode="auto">
          <a:xfrm>
            <a:off x="2971800" y="2895600"/>
            <a:ext cx="5638800" cy="11922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7. Disclaimer and Limitation</a:t>
            </a:r>
          </a:p>
          <a:p>
            <a:pPr algn="just" eaLnBrk="1" hangingPunct="1">
              <a:spcBef>
                <a:spcPct val="50000"/>
              </a:spcBef>
              <a:buFontTx/>
              <a:buNone/>
            </a:pPr>
            <a:r>
              <a:rPr lang="en-US" altLang="en-US" sz="1600">
                <a:latin typeface="Verdana" pitchFamily="34" charset="0"/>
              </a:rPr>
              <a:t>Everybody should be informed about our Disclaimer &amp; Limitations. Working with real people will bring you the best results.</a:t>
            </a:r>
          </a:p>
        </p:txBody>
      </p:sp>
      <p:pic>
        <p:nvPicPr>
          <p:cNvPr id="8199" name="Picture 10" descr="C:\Documents and Settings\Gavin Marsich\My Documents\My Pictures\Think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133600"/>
            <a:ext cx="1981200"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11"/>
          <p:cNvSpPr txBox="1">
            <a:spLocks noChangeArrowheads="1"/>
          </p:cNvSpPr>
          <p:nvPr/>
        </p:nvSpPr>
        <p:spPr bwMode="auto">
          <a:xfrm>
            <a:off x="1295400" y="2362200"/>
            <a:ext cx="228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US" altLang="en-US" sz="1000"/>
              <a:t>$</a:t>
            </a:r>
            <a:endParaRPr lang="en-GB" altLang="en-US" sz="1000"/>
          </a:p>
        </p:txBody>
      </p:sp>
      <p:sp>
        <p:nvSpPr>
          <p:cNvPr id="8201" name="Text Box 12"/>
          <p:cNvSpPr txBox="1">
            <a:spLocks noChangeArrowheads="1"/>
          </p:cNvSpPr>
          <p:nvPr/>
        </p:nvSpPr>
        <p:spPr bwMode="auto">
          <a:xfrm>
            <a:off x="1524000" y="21336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US" altLang="en-US" sz="1800"/>
              <a:t>$</a:t>
            </a:r>
            <a:endParaRPr lang="en-GB" altLang="en-US" sz="1800"/>
          </a:p>
        </p:txBody>
      </p:sp>
      <p:sp>
        <p:nvSpPr>
          <p:cNvPr id="8202" name="Text Box 13"/>
          <p:cNvSpPr txBox="1">
            <a:spLocks noChangeArrowheads="1"/>
          </p:cNvSpPr>
          <p:nvPr/>
        </p:nvSpPr>
        <p:spPr bwMode="auto">
          <a:xfrm>
            <a:off x="1905000" y="19050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US" altLang="en-US" sz="2400"/>
              <a:t>$</a:t>
            </a:r>
            <a:endParaRPr lang="en-GB" alt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9219"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5"/>
          <p:cNvSpPr txBox="1">
            <a:spLocks noChangeArrowheads="1"/>
          </p:cNvSpPr>
          <p:nvPr/>
        </p:nvSpPr>
        <p:spPr bwMode="auto">
          <a:xfrm>
            <a:off x="533400" y="4572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r>
              <a:rPr lang="en-GB" altLang="en-US" sz="2400" b="1">
                <a:solidFill>
                  <a:srgbClr val="FF9A00"/>
                </a:solidFill>
                <a:latin typeface="Verdana" pitchFamily="34" charset="0"/>
              </a:rPr>
              <a:t>Stick to the rules</a:t>
            </a:r>
          </a:p>
        </p:txBody>
      </p:sp>
      <p:sp>
        <p:nvSpPr>
          <p:cNvPr id="9221" name="Text Box 6"/>
          <p:cNvSpPr txBox="1">
            <a:spLocks noChangeArrowheads="1"/>
          </p:cNvSpPr>
          <p:nvPr/>
        </p:nvSpPr>
        <p:spPr bwMode="auto">
          <a:xfrm>
            <a:off x="533400" y="1295400"/>
            <a:ext cx="792480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b="1" i="1">
                <a:latin typeface="Verdana" pitchFamily="34" charset="0"/>
              </a:rPr>
              <a:t>…Every business follows certain rules. Rules are important</a:t>
            </a:r>
            <a:r>
              <a:rPr lang="en-US" altLang="en-US" sz="1600" b="1" i="1">
                <a:latin typeface="Verdana" pitchFamily="34" charset="0"/>
              </a:rPr>
              <a:t> </a:t>
            </a:r>
            <a:r>
              <a:rPr lang="en-GB" altLang="en-US" sz="1600" b="1" i="1">
                <a:latin typeface="Verdana" pitchFamily="34" charset="0"/>
              </a:rPr>
              <a:t>to give you freedom to build your business on solid ground.</a:t>
            </a:r>
          </a:p>
          <a:p>
            <a:pPr algn="just" eaLnBrk="1" hangingPunct="1">
              <a:spcBef>
                <a:spcPct val="50000"/>
              </a:spcBef>
              <a:buFontTx/>
              <a:buNone/>
            </a:pPr>
            <a:r>
              <a:rPr lang="en-GB" altLang="en-US" sz="1600" b="1" i="1">
                <a:latin typeface="Verdana" pitchFamily="34" charset="0"/>
              </a:rPr>
              <a:t>Inform your partners about regulations of the business and you will</a:t>
            </a:r>
            <a:r>
              <a:rPr lang="en-US" altLang="en-US" sz="1600" b="1" i="1">
                <a:latin typeface="Verdana" pitchFamily="34" charset="0"/>
              </a:rPr>
              <a:t> </a:t>
            </a:r>
            <a:r>
              <a:rPr lang="en-GB" altLang="en-US" sz="1600" b="1" i="1">
                <a:latin typeface="Verdana" pitchFamily="34" charset="0"/>
              </a:rPr>
              <a:t>see that a strong foundation will give our organisation wings to fly…</a:t>
            </a:r>
          </a:p>
        </p:txBody>
      </p:sp>
      <p:sp>
        <p:nvSpPr>
          <p:cNvPr id="9222" name="Text Box 7"/>
          <p:cNvSpPr txBox="1">
            <a:spLocks noChangeArrowheads="1"/>
          </p:cNvSpPr>
          <p:nvPr/>
        </p:nvSpPr>
        <p:spPr bwMode="auto">
          <a:xfrm>
            <a:off x="533400" y="3352800"/>
            <a:ext cx="5257800" cy="11922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8. Policies &amp; Procedures</a:t>
            </a:r>
          </a:p>
          <a:p>
            <a:pPr algn="just" eaLnBrk="1" hangingPunct="1">
              <a:spcBef>
                <a:spcPct val="50000"/>
              </a:spcBef>
              <a:buFontTx/>
              <a:buNone/>
            </a:pPr>
            <a:r>
              <a:rPr lang="en-US" altLang="en-US" sz="1600">
                <a:latin typeface="Verdana" pitchFamily="34" charset="0"/>
              </a:rPr>
              <a:t>Independent Business Owners shall act and comply at all times with the Company’s Policies &amp; Procedures (P &amp; P), which apply to them.</a:t>
            </a:r>
          </a:p>
        </p:txBody>
      </p:sp>
      <p:pic>
        <p:nvPicPr>
          <p:cNvPr id="9223" name="Picture 12" descr="C:\Documents and Settings\Gavin Marsich\My Documents\My Pictures\Rul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733800"/>
            <a:ext cx="15811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3" descr="C:\Documents and Settings\Gavin Marsich\My Documents\My Pictures\rules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2590800"/>
            <a:ext cx="1350963"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0" y="5780088"/>
            <a:ext cx="9144000" cy="569912"/>
          </a:xfrm>
          <a:prstGeom prst="rect">
            <a:avLst/>
          </a:prstGeom>
          <a:solidFill>
            <a:schemeClr val="tx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hangingPunct="1">
              <a:spcBef>
                <a:spcPct val="50000"/>
              </a:spcBef>
              <a:buFontTx/>
              <a:buNone/>
            </a:pPr>
            <a:endParaRPr lang="en-US" altLang="en-US" sz="400"/>
          </a:p>
          <a:p>
            <a:pPr algn="ctr" eaLnBrk="1" hangingPunct="1">
              <a:spcBef>
                <a:spcPct val="50000"/>
              </a:spcBef>
              <a:buFontTx/>
              <a:buNone/>
            </a:pPr>
            <a:r>
              <a:rPr lang="en-US" altLang="en-US" sz="1800" b="1">
                <a:solidFill>
                  <a:schemeClr val="bg1"/>
                </a:solidFill>
                <a:latin typeface="Verdana" pitchFamily="34" charset="0"/>
              </a:rPr>
              <a:t>© 2012 - Global Advertising Internet Network – All Rights Reserved </a:t>
            </a:r>
          </a:p>
        </p:txBody>
      </p:sp>
      <p:pic>
        <p:nvPicPr>
          <p:cNvPr id="10243" name="Picture 4" descr="C:\Documents and Settings\Gavin Marsich\My Documents\My Pictures\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5"/>
          <p:cNvSpPr txBox="1">
            <a:spLocks noChangeArrowheads="1"/>
          </p:cNvSpPr>
          <p:nvPr/>
        </p:nvSpPr>
        <p:spPr bwMode="auto">
          <a:xfrm>
            <a:off x="0" y="381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hangingPunct="1">
              <a:spcBef>
                <a:spcPct val="50000"/>
              </a:spcBef>
              <a:buFontTx/>
              <a:buNone/>
            </a:pPr>
            <a:r>
              <a:rPr lang="en-GB" altLang="en-US" sz="2400" b="1">
                <a:solidFill>
                  <a:srgbClr val="FF9A00"/>
                </a:solidFill>
                <a:latin typeface="Verdana" pitchFamily="34" charset="0"/>
              </a:rPr>
              <a:t>Render Clear Guidelines to Your Business partners</a:t>
            </a:r>
          </a:p>
        </p:txBody>
      </p:sp>
      <p:sp>
        <p:nvSpPr>
          <p:cNvPr id="10245" name="Text Box 6"/>
          <p:cNvSpPr txBox="1">
            <a:spLocks noChangeArrowheads="1"/>
          </p:cNvSpPr>
          <p:nvPr/>
        </p:nvSpPr>
        <p:spPr bwMode="auto">
          <a:xfrm>
            <a:off x="685800" y="1371600"/>
            <a:ext cx="42672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GB" altLang="en-US" sz="1600" i="1">
                <a:latin typeface="Verdana" pitchFamily="34" charset="0"/>
              </a:rPr>
              <a:t>…</a:t>
            </a:r>
            <a:r>
              <a:rPr lang="en-GB" altLang="en-US" sz="1600" b="1" i="1">
                <a:latin typeface="Verdana" pitchFamily="34" charset="0"/>
              </a:rPr>
              <a:t>The easiest way of leadership is being a</a:t>
            </a:r>
            <a:r>
              <a:rPr lang="en-US" altLang="en-US" sz="1600" b="1" i="1">
                <a:latin typeface="Verdana" pitchFamily="34" charset="0"/>
              </a:rPr>
              <a:t> </a:t>
            </a:r>
            <a:r>
              <a:rPr lang="en-GB" altLang="en-US" sz="1600" b="1" i="1">
                <a:latin typeface="Verdana" pitchFamily="34" charset="0"/>
              </a:rPr>
              <a:t>good example for others. If you talk down on</a:t>
            </a:r>
            <a:r>
              <a:rPr lang="en-US" altLang="en-US" sz="1600" b="1" i="1">
                <a:latin typeface="Verdana" pitchFamily="34" charset="0"/>
              </a:rPr>
              <a:t> </a:t>
            </a:r>
            <a:r>
              <a:rPr lang="en-GB" altLang="en-US" sz="1600" b="1" i="1">
                <a:latin typeface="Verdana" pitchFamily="34" charset="0"/>
              </a:rPr>
              <a:t>other companies or their products, you talk</a:t>
            </a:r>
            <a:r>
              <a:rPr lang="en-US" altLang="en-US" sz="1600" b="1" i="1">
                <a:latin typeface="Verdana" pitchFamily="34" charset="0"/>
              </a:rPr>
              <a:t> </a:t>
            </a:r>
            <a:r>
              <a:rPr lang="en-GB" altLang="en-US" sz="1600" b="1" i="1">
                <a:latin typeface="Verdana" pitchFamily="34" charset="0"/>
              </a:rPr>
              <a:t>down on yourself. Let others do their</a:t>
            </a:r>
            <a:r>
              <a:rPr lang="en-US" altLang="en-US" sz="1600" b="1" i="1">
                <a:latin typeface="Verdana" pitchFamily="34" charset="0"/>
              </a:rPr>
              <a:t> </a:t>
            </a:r>
            <a:r>
              <a:rPr lang="en-GB" altLang="en-US" sz="1600" b="1" i="1">
                <a:latin typeface="Verdana" pitchFamily="34" charset="0"/>
              </a:rPr>
              <a:t>business and speak positive about other</a:t>
            </a:r>
            <a:r>
              <a:rPr lang="en-US" altLang="en-US" sz="1600" b="1" i="1">
                <a:latin typeface="Verdana" pitchFamily="34" charset="0"/>
              </a:rPr>
              <a:t> </a:t>
            </a:r>
            <a:r>
              <a:rPr lang="en-GB" altLang="en-US" sz="1600" b="1" i="1">
                <a:latin typeface="Verdana" pitchFamily="34" charset="0"/>
              </a:rPr>
              <a:t>companies…</a:t>
            </a:r>
          </a:p>
        </p:txBody>
      </p:sp>
      <p:sp>
        <p:nvSpPr>
          <p:cNvPr id="10246" name="Text Box 7"/>
          <p:cNvSpPr txBox="1">
            <a:spLocks noChangeArrowheads="1"/>
          </p:cNvSpPr>
          <p:nvPr/>
        </p:nvSpPr>
        <p:spPr bwMode="auto">
          <a:xfrm>
            <a:off x="609600" y="3581400"/>
            <a:ext cx="8001000" cy="21701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just" eaLnBrk="1" hangingPunct="1">
              <a:spcBef>
                <a:spcPct val="50000"/>
              </a:spcBef>
              <a:buFontTx/>
              <a:buNone/>
            </a:pPr>
            <a:r>
              <a:rPr lang="en-US" altLang="en-US" sz="1600" b="1">
                <a:latin typeface="Verdana" pitchFamily="34" charset="0"/>
              </a:rPr>
              <a:t>9. Comparison and Denigration</a:t>
            </a:r>
          </a:p>
          <a:p>
            <a:pPr algn="just" eaLnBrk="1" hangingPunct="1">
              <a:spcBef>
                <a:spcPct val="50000"/>
              </a:spcBef>
              <a:buFontTx/>
              <a:buNone/>
            </a:pPr>
            <a:r>
              <a:rPr lang="en-US" altLang="en-US" sz="1600">
                <a:latin typeface="Verdana" pitchFamily="34" charset="0"/>
              </a:rPr>
              <a:t>Independent Business Owners shall refrain from using comparisons that are likely to mislead and which are incompatible with principles of fair competition. Points of comparison shall not be unfairly selected and shall be based on facts that can be substantiated. Independent Business Owners shall not unfairly denigrate any firm or product directly or by implication. Independent Business Owners shall not take unfair advantage of the goodwill attached to the trade name and symbol of another firm or product.</a:t>
            </a:r>
          </a:p>
        </p:txBody>
      </p:sp>
      <p:pic>
        <p:nvPicPr>
          <p:cNvPr id="10247" name="Picture 9" descr="C:\Documents and Settings\Gavin Marsich\My Documents\My Pictures\Ethical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295400"/>
            <a:ext cx="314325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1479</Words>
  <Application>Microsoft Office PowerPoint</Application>
  <PresentationFormat>On-screen Show (4:3)</PresentationFormat>
  <Paragraphs>108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Arial</vt:lpstr>
      <vt:lpstr>Verdana</vt:lpstr>
      <vt:lpstr>ArialMT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Finance &amp; Investments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Marsich</dc:creator>
  <cp:lastModifiedBy>twoa</cp:lastModifiedBy>
  <cp:revision>23</cp:revision>
  <dcterms:created xsi:type="dcterms:W3CDTF">2011-02-16T23:28:27Z</dcterms:created>
  <dcterms:modified xsi:type="dcterms:W3CDTF">2017-01-14T02:40:34Z</dcterms:modified>
</cp:coreProperties>
</file>